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9" r:id="rId4"/>
    <p:sldId id="261" r:id="rId5"/>
    <p:sldId id="263" r:id="rId6"/>
    <p:sldId id="264" r:id="rId7"/>
    <p:sldId id="267" r:id="rId8"/>
    <p:sldId id="266" r:id="rId9"/>
    <p:sldId id="268" r:id="rId10"/>
    <p:sldId id="265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37C"/>
    <a:srgbClr val="FAB809"/>
    <a:srgbClr val="78B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C80C-227F-4676-BBF8-5AAA4AB16A0D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EA9-883D-4D8D-A4FC-46F070C04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2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 컴퓨터 비전은 인공지능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(AI)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의 한 분야이다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. AI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를 통해 컴퓨터가 생각을 할 수 있다면 컴퓨터 비전을 통해서는 컴퓨터가 보고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, 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관찰하고 이해할 수 있습니다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3EA9-883D-4D8D-A4FC-46F070C04F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1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3EA9-883D-4D8D-A4FC-46F070C04F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3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3EA9-883D-4D8D-A4FC-46F070C04F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0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 컴퓨터 비전은 인공지능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(AI)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의 한 분야이다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. AI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를 통해 컴퓨터가 생각을 할 수 있다면 컴퓨터 비전을 통해서는 컴퓨터가 보고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, </a:t>
            </a:r>
            <a:r>
              <a:rPr lang="ko-KR" altLang="en-US" b="0" i="0" dirty="0">
                <a:solidFill>
                  <a:srgbClr val="161616"/>
                </a:solidFill>
                <a:effectLst/>
                <a:latin typeface="IBM Plex Sans KR"/>
              </a:rPr>
              <a:t>관찰하고 이해할 수 있습니다</a:t>
            </a:r>
            <a:r>
              <a:rPr lang="en-US" altLang="ko-KR" b="0" i="0" dirty="0">
                <a:solidFill>
                  <a:srgbClr val="161616"/>
                </a:solidFill>
                <a:effectLst/>
                <a:latin typeface="IBM Plex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23EA9-883D-4D8D-A4FC-46F070C04F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B3784-13A0-7A3A-46D6-62EE96461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9E754-779F-8C94-0894-0C49245D0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1455C-A528-CB78-43E3-B686C332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B8869-0ABD-1F24-19AC-08AB0366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C4368-80F6-5693-B98D-3B404796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43D65-21FD-4464-9C7C-FBBB57AB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59EAE7-E9C9-B720-6F4D-984B7904E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194BF-2233-4545-7CD0-15FC9102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9D5F7-D6B3-E6C0-B43E-310DD25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4045E-8D4E-F7E8-5A66-40C5E4AD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24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54EA47-1532-D3E9-16CF-4CA53F180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65D16E-22C3-F7A5-411A-4961D3781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9FEB3-A5FE-5D2A-68FA-B58561B6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B16C8-003F-AC9B-F93D-4D82340E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64DB6-0F4F-D2A5-CAA6-6AF84E76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B555C-7667-206A-B6B0-4A51B931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7665C-665B-6D1F-A06E-1946EB66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48916-5DC8-1E3F-466A-C4485553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1C52D-1833-BC79-8D18-D759E4BF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F20F1-9BB2-C2CD-B85D-94D4FDAD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6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253D6-CB9D-E091-27DB-AB1E1005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8B29EE-B2F7-EE33-A1BD-7B1304E6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042A4-7C97-9D3F-F82F-266E95D7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67022-0C06-3879-B9C7-C5CF6912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44249-5D88-7B04-D5A4-4CCF112E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8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485B7-2BD8-287B-EAE4-2ECB2DAB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E6DF-D5AB-1883-48AD-3A0D1B6B4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0EAC8A-52BA-ECCD-9AE0-C1147743C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A5A936-06A3-3D11-3F98-16B52E6C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7FF777-C9C5-3BB6-09CC-22D9E667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C8408-53BA-95BD-CE4B-818F43A2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71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8493C-A258-FE3E-27C4-2A6D69C1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83296A-A385-2BB8-D2DD-FDC50D1C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6F969-699F-5A7C-4B34-252B8B644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53E06-8AAC-50BE-2FF4-8852477AC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D7F0B7-1CC8-09A7-BA91-282DBAA98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E21033-2BAA-36C0-1097-2DB065C3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93C771-1872-549B-5295-A8D6E6F1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E24ECD-5ACF-A2D0-DFD6-F19444B2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5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C9D47-54E4-93AE-BD8B-83F85FA0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F0905A-1FC7-75B3-AB27-A9D1E91B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0CE676-1B93-CD91-26B2-29F54D45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B9DE8A-1121-2A6E-79AE-8689F3CD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DFCDC4-480D-B0C7-51FF-0874464B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1B191C-CE90-5CAD-8B3E-9B15B64E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710D6-E984-2616-3204-A880F434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6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9BF46-F7CF-06CB-F62D-D068818B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786AB-D36F-CAF6-5C7E-EB590492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BB659-F984-6E54-B49E-38584CC89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3C219C-2AE0-9BDC-06DC-86F69494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9F47F-BB9A-EDB8-ED6C-3D0882A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6A8B6-66DB-8070-A824-C9B77953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32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175D6-DB9E-B4A3-04B7-F9CA70A7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5F9F61-9473-132A-7EDD-1CC1E0266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0513D4-E2A2-D673-467A-BD1CF18D1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E22E1B-74AA-54EA-9181-516173C6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8105D6-0A07-3C75-8104-DB723717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64527A-F531-4D99-DFCA-383DA2C3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FF293-6573-EDF0-24B8-ED8C89DC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CF719-0F35-B1D4-5C5D-964CC1657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109A4-A545-3173-73A3-ED49329A0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4ABE-5DE4-413A-9249-9472F99A6704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EDA6D-469C-CBD3-5535-32A2A78EF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9170B-4AA0-20EC-F958-B84121C0A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1413-2C0C-4804-863D-22AFDEF6F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5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텍스트, 건물, 도로, 야외이(가) 표시된 사진&#10;&#10;자동 생성된 설명">
            <a:extLst>
              <a:ext uri="{FF2B5EF4-FFF2-40B4-BE49-F238E27FC236}">
                <a16:creationId xmlns:a16="http://schemas.microsoft.com/office/drawing/2014/main" id="{78B17482-34E9-D111-0E08-7B276B106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E0FBA2-F0CD-9088-3361-B85A5471E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solidFill>
                  <a:srgbClr val="FFFFFF"/>
                </a:solidFill>
                <a:latin typeface="Arial Black" panose="020B0A04020102020204" pitchFamily="34" charset="0"/>
              </a:rPr>
              <a:t>Computer vision in autonomous vehicles</a:t>
            </a:r>
            <a:endParaRPr lang="ko-KR" altLang="en-US" sz="66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04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3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060E78F-75FD-56DB-19C9-5F53E373195E}"/>
              </a:ext>
            </a:extLst>
          </p:cNvPr>
          <p:cNvSpPr txBox="1"/>
          <p:nvPr/>
        </p:nvSpPr>
        <p:spPr>
          <a:xfrm>
            <a:off x="-1006959" y="-1037937"/>
            <a:ext cx="4635062" cy="2083700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6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94DA4-B8F9-0DDE-2157-F7134D88F5FF}"/>
              </a:ext>
            </a:extLst>
          </p:cNvPr>
          <p:cNvSpPr txBox="1"/>
          <p:nvPr/>
        </p:nvSpPr>
        <p:spPr>
          <a:xfrm>
            <a:off x="271191" y="142440"/>
            <a:ext cx="269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78C7A-655D-14F2-F6C6-AE2BCE3B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6923" y="1061042"/>
            <a:ext cx="3348362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1AA21-F139-19BD-9AB8-7C11DDF6B5A7}"/>
              </a:ext>
            </a:extLst>
          </p:cNvPr>
          <p:cNvSpPr txBox="1"/>
          <p:nvPr/>
        </p:nvSpPr>
        <p:spPr>
          <a:xfrm>
            <a:off x="1945371" y="6079634"/>
            <a:ext cx="269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5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108003D-8942-4B89-0E5A-7F622270A4D8}"/>
              </a:ext>
            </a:extLst>
          </p:cNvPr>
          <p:cNvSpPr txBox="1"/>
          <p:nvPr/>
        </p:nvSpPr>
        <p:spPr>
          <a:xfrm>
            <a:off x="-1006959" y="-1037937"/>
            <a:ext cx="4635062" cy="2083700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26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2B4955-1CB2-9C5A-C219-DBB44DA6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60" y="1757134"/>
            <a:ext cx="4111686" cy="40551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A8510F-128F-D131-CA5C-03C6CBA4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009" y="557938"/>
            <a:ext cx="2398393" cy="2398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0014B1-4BEC-CACB-21D5-0850C4DF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577" y="3539565"/>
            <a:ext cx="2398393" cy="2409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D43786-106E-3067-82C1-6B51A78D23DA}"/>
              </a:ext>
            </a:extLst>
          </p:cNvPr>
          <p:cNvSpPr txBox="1"/>
          <p:nvPr/>
        </p:nvSpPr>
        <p:spPr>
          <a:xfrm>
            <a:off x="7741920" y="6079634"/>
            <a:ext cx="269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3153D22-F9C4-431F-D3FC-4630B181D8B7}"/>
              </a:ext>
            </a:extLst>
          </p:cNvPr>
          <p:cNvCxnSpPr>
            <a:cxnSpLocks/>
          </p:cNvCxnSpPr>
          <p:nvPr/>
        </p:nvCxnSpPr>
        <p:spPr>
          <a:xfrm>
            <a:off x="5803392" y="2311895"/>
            <a:ext cx="39014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657777A-3D8B-BEC1-4505-ED0495A8654E}"/>
              </a:ext>
            </a:extLst>
          </p:cNvPr>
          <p:cNvCxnSpPr>
            <a:cxnSpLocks/>
          </p:cNvCxnSpPr>
          <p:nvPr/>
        </p:nvCxnSpPr>
        <p:spPr>
          <a:xfrm flipH="1">
            <a:off x="9087652" y="3103629"/>
            <a:ext cx="453433" cy="3253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F43CA6E-9709-1404-EF62-527D39AF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80" y="557938"/>
            <a:ext cx="2489649" cy="2478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AF6D6-431F-46BB-304B-1D8B9EFA9012}"/>
              </a:ext>
            </a:extLst>
          </p:cNvPr>
          <p:cNvSpPr txBox="1"/>
          <p:nvPr/>
        </p:nvSpPr>
        <p:spPr>
          <a:xfrm>
            <a:off x="271191" y="142440"/>
            <a:ext cx="269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6E50F-2881-C49D-3AD8-5F7197431C5F}"/>
              </a:ext>
            </a:extLst>
          </p:cNvPr>
          <p:cNvSpPr txBox="1"/>
          <p:nvPr/>
        </p:nvSpPr>
        <p:spPr>
          <a:xfrm>
            <a:off x="1945371" y="6079634"/>
            <a:ext cx="269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7FB375-81D7-D9CB-D0FA-654434E4D502}"/>
              </a:ext>
            </a:extLst>
          </p:cNvPr>
          <p:cNvCxnSpPr>
            <a:cxnSpLocks/>
          </p:cNvCxnSpPr>
          <p:nvPr/>
        </p:nvCxnSpPr>
        <p:spPr>
          <a:xfrm>
            <a:off x="9150941" y="2208263"/>
            <a:ext cx="39014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6E718B-407E-8539-799A-1D1310F094C1}"/>
              </a:ext>
            </a:extLst>
          </p:cNvPr>
          <p:cNvCxnSpPr>
            <a:cxnSpLocks/>
          </p:cNvCxnSpPr>
          <p:nvPr/>
        </p:nvCxnSpPr>
        <p:spPr>
          <a:xfrm>
            <a:off x="9087652" y="4727562"/>
            <a:ext cx="39014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3A8C44D-74AB-98FD-1AE6-0FEDC275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80" y="3522788"/>
            <a:ext cx="2398393" cy="240954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353131-E06D-E22A-4109-ECC41CCC38B9}"/>
              </a:ext>
            </a:extLst>
          </p:cNvPr>
          <p:cNvSpPr/>
          <p:nvPr/>
        </p:nvSpPr>
        <p:spPr>
          <a:xfrm>
            <a:off x="6717792" y="4401313"/>
            <a:ext cx="841248" cy="1292352"/>
          </a:xfrm>
          <a:prstGeom prst="rect">
            <a:avLst/>
          </a:prstGeom>
          <a:noFill/>
          <a:ln w="38100">
            <a:solidFill>
              <a:srgbClr val="78B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8582F1-0059-84CD-048D-EA43F5440E01}"/>
              </a:ext>
            </a:extLst>
          </p:cNvPr>
          <p:cNvSpPr/>
          <p:nvPr/>
        </p:nvSpPr>
        <p:spPr>
          <a:xfrm>
            <a:off x="6577011" y="4596384"/>
            <a:ext cx="725997" cy="1170930"/>
          </a:xfrm>
          <a:prstGeom prst="rect">
            <a:avLst/>
          </a:prstGeom>
          <a:noFill/>
          <a:ln w="38100">
            <a:solidFill>
              <a:srgbClr val="78B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1DAA81-2713-4754-253E-F3885C36A6EF}"/>
              </a:ext>
            </a:extLst>
          </p:cNvPr>
          <p:cNvSpPr/>
          <p:nvPr/>
        </p:nvSpPr>
        <p:spPr>
          <a:xfrm>
            <a:off x="6814142" y="3913384"/>
            <a:ext cx="1667200" cy="1377944"/>
          </a:xfrm>
          <a:prstGeom prst="rect">
            <a:avLst/>
          </a:prstGeom>
          <a:noFill/>
          <a:ln w="38100">
            <a:solidFill>
              <a:srgbClr val="FAB8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660638-C600-2B90-D071-3EBA5ED6DD15}"/>
              </a:ext>
            </a:extLst>
          </p:cNvPr>
          <p:cNvSpPr/>
          <p:nvPr/>
        </p:nvSpPr>
        <p:spPr>
          <a:xfrm>
            <a:off x="6966542" y="4065784"/>
            <a:ext cx="1667200" cy="1377944"/>
          </a:xfrm>
          <a:prstGeom prst="rect">
            <a:avLst/>
          </a:prstGeom>
          <a:noFill/>
          <a:ln w="38100">
            <a:solidFill>
              <a:srgbClr val="FAB8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A74EE-C882-D766-E1BA-E714ECBCA02D}"/>
              </a:ext>
            </a:extLst>
          </p:cNvPr>
          <p:cNvSpPr/>
          <p:nvPr/>
        </p:nvSpPr>
        <p:spPr>
          <a:xfrm>
            <a:off x="8180832" y="3712341"/>
            <a:ext cx="701660" cy="445131"/>
          </a:xfrm>
          <a:prstGeom prst="rect">
            <a:avLst/>
          </a:prstGeom>
          <a:noFill/>
          <a:ln w="38100">
            <a:solidFill>
              <a:srgbClr val="EC0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291977-15D4-47C6-1264-CBF647577A4F}"/>
              </a:ext>
            </a:extLst>
          </p:cNvPr>
          <p:cNvSpPr/>
          <p:nvPr/>
        </p:nvSpPr>
        <p:spPr>
          <a:xfrm>
            <a:off x="7788820" y="3740752"/>
            <a:ext cx="941271" cy="445131"/>
          </a:xfrm>
          <a:prstGeom prst="rect">
            <a:avLst/>
          </a:prstGeom>
          <a:noFill/>
          <a:ln w="38100">
            <a:solidFill>
              <a:srgbClr val="EC0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0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Sterero</a:t>
            </a:r>
            <a:endParaRPr lang="en-US" altLang="ko-KR" sz="26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vision</a:t>
            </a:r>
            <a:endParaRPr lang="en-US" altLang="ko-KR" sz="26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227AEE6-B52E-813B-2054-7B4497FA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14" y="406127"/>
            <a:ext cx="6056758" cy="604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4BD5A3D-D11B-BF23-639D-5C7BE961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33" y="-164012"/>
            <a:ext cx="10698022" cy="81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200" dirty="0"/>
              <a:t>Semantic segmentation</a:t>
            </a:r>
            <a:endParaRPr lang="en-US" altLang="ko-KR" sz="22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5E230-7A46-56F5-7A69-142A1592EE97}"/>
              </a:ext>
            </a:extLst>
          </p:cNvPr>
          <p:cNvSpPr txBox="1"/>
          <p:nvPr/>
        </p:nvSpPr>
        <p:spPr>
          <a:xfrm>
            <a:off x="8186057" y="4763047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Car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03D50-F295-5765-7F77-432D6497BB51}"/>
              </a:ext>
            </a:extLst>
          </p:cNvPr>
          <p:cNvSpPr txBox="1"/>
          <p:nvPr/>
        </p:nvSpPr>
        <p:spPr>
          <a:xfrm>
            <a:off x="5115533" y="4495008"/>
            <a:ext cx="2489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pedestrian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9442D-E742-6F07-B50F-F55E6B3B25F5}"/>
              </a:ext>
            </a:extLst>
          </p:cNvPr>
          <p:cNvSpPr txBox="1"/>
          <p:nvPr/>
        </p:nvSpPr>
        <p:spPr>
          <a:xfrm>
            <a:off x="3606003" y="5991837"/>
            <a:ext cx="2489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</a:rPr>
              <a:t>Road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9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CFAA9AE-A972-2754-A855-CFA32666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4" y="-178528"/>
            <a:ext cx="10594067" cy="830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200" dirty="0" err="1"/>
              <a:t>Instace</a:t>
            </a:r>
            <a:r>
              <a:rPr lang="en-US" altLang="ko-KR" sz="2200" dirty="0"/>
              <a:t> segmentation</a:t>
            </a:r>
            <a:endParaRPr lang="en-US" altLang="ko-KR" sz="2200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C2D9A-A057-986D-BB05-B4472C84C487}"/>
              </a:ext>
            </a:extLst>
          </p:cNvPr>
          <p:cNvSpPr txBox="1"/>
          <p:nvPr/>
        </p:nvSpPr>
        <p:spPr>
          <a:xfrm>
            <a:off x="7462298" y="4661447"/>
            <a:ext cx="133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Black" panose="020B0A04020102020204" pitchFamily="34" charset="0"/>
              </a:rPr>
              <a:t>Car1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EC281-FFB4-BF8F-EE70-329CAFB26BA0}"/>
              </a:ext>
            </a:extLst>
          </p:cNvPr>
          <p:cNvSpPr txBox="1"/>
          <p:nvPr/>
        </p:nvSpPr>
        <p:spPr>
          <a:xfrm>
            <a:off x="9780291" y="4764934"/>
            <a:ext cx="133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Black" panose="020B0A04020102020204" pitchFamily="34" charset="0"/>
              </a:rPr>
              <a:t>Car2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87ED9-B3FB-5DE4-527E-C3EBA36170D2}"/>
              </a:ext>
            </a:extLst>
          </p:cNvPr>
          <p:cNvSpPr txBox="1"/>
          <p:nvPr/>
        </p:nvSpPr>
        <p:spPr>
          <a:xfrm>
            <a:off x="3570356" y="4503324"/>
            <a:ext cx="1337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Black" panose="020B0A04020102020204" pitchFamily="34" charset="0"/>
              </a:rPr>
              <a:t>Car3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2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7E21D-D98F-C0AE-4916-66233EA3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85" y="0"/>
            <a:ext cx="9220841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21F440-86A4-D8CC-E3E3-C4A6C45D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65" y="3276839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Thank </a:t>
            </a:r>
            <a:b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altLang="ko-KR" sz="4800" dirty="0">
                <a:solidFill>
                  <a:schemeClr val="bg1"/>
                </a:solidFill>
                <a:latin typeface="Arial Black" panose="020B0A040201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0621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omputer Vision">
            <a:extLst>
              <a:ext uri="{FF2B5EF4-FFF2-40B4-BE49-F238E27FC236}">
                <a16:creationId xmlns:a16="http://schemas.microsoft.com/office/drawing/2014/main" id="{F6672655-AD3C-0774-95CB-F0A58BF23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7" t="6866" r="67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21F440-86A4-D8CC-E3E3-C4A6C45D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>
                <a:latin typeface="Arial Black" panose="020B0A04020102020204" pitchFamily="34" charset="0"/>
              </a:rPr>
              <a:t>What is Computer Vision?</a:t>
            </a: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71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기계 학습 - 무료 과학 기술개 아이콘">
            <a:extLst>
              <a:ext uri="{FF2B5EF4-FFF2-40B4-BE49-F238E27FC236}">
                <a16:creationId xmlns:a16="http://schemas.microsoft.com/office/drawing/2014/main" id="{EF890C8F-2FBF-0970-5615-1F2E1893D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34" y="1894051"/>
            <a:ext cx="2562421" cy="25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컴퓨터 아이콘 격리 벡터입니다 현대 컴퓨터 모형 노트북 컴퓨터 정보 기술 Pc 벡터 일러스트 아이콘에 대한 스톡 벡터 아트 및 기타  이미지 - iStock">
            <a:extLst>
              <a:ext uri="{FF2B5EF4-FFF2-40B4-BE49-F238E27FC236}">
                <a16:creationId xmlns:a16="http://schemas.microsoft.com/office/drawing/2014/main" id="{59A497CC-CBE1-7DEE-A2E4-151C08C3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242" y1="37580" x2="20915" y2="39490"/>
                        <a14:foregroundMark x1="49837" y1="65605" x2="50327" y2="65817"/>
                        <a14:foregroundMark x1="52614" y1="67728" x2="48203" y2="66242"/>
                        <a14:foregroundMark x1="48529" y1="78556" x2="50327" y2="78556"/>
                        <a14:backgroundMark x1="36601" y1="40127" x2="55556" y2="37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214" y="1399309"/>
            <a:ext cx="4615213" cy="35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utline computer vision icon isolated black Vector Image">
            <a:extLst>
              <a:ext uri="{FF2B5EF4-FFF2-40B4-BE49-F238E27FC236}">
                <a16:creationId xmlns:a16="http://schemas.microsoft.com/office/drawing/2014/main" id="{AB8BB425-82D6-80AA-3CC9-A9141A06F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581" b="61152" l="20661" r="80891">
                        <a14:foregroundMark x1="52400" y1="16944" x2="54600" y2="16759"/>
                        <a14:foregroundMark x1="66100" y1="46667" x2="67100" y2="46667"/>
                        <a14:foregroundMark x1="31600" y1="28056" x2="32800" y2="28056"/>
                        <a14:foregroundMark x1="31600" y1="44167" x2="31600" y2="45093"/>
                        <a14:foregroundMark x1="46200" y1="57685" x2="46200" y2="57685"/>
                        <a14:foregroundMark x1="50900" y1="57685" x2="50900" y2="57685"/>
                        <a14:foregroundMark x1="54400" y1="57500" x2="54400" y2="57500"/>
                        <a14:foregroundMark x1="55000" y1="19630" x2="55000" y2="19630"/>
                        <a14:backgroundMark x1="57500" y1="36389" x2="57500" y2="36389"/>
                        <a14:backgroundMark x1="54800" y1="34815" x2="54800" y2="34815"/>
                        <a14:backgroundMark x1="54600" y1="34815" x2="54600" y2="34815"/>
                        <a14:backgroundMark x1="53600" y1="43426" x2="53600" y2="43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11010" r="11580" b="33277"/>
          <a:stretch/>
        </p:blipFill>
        <p:spPr bwMode="auto">
          <a:xfrm>
            <a:off x="7113756" y="1203338"/>
            <a:ext cx="4934673" cy="39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EBA04C-A66D-130C-CE67-D567A7BCCE2C}"/>
              </a:ext>
            </a:extLst>
          </p:cNvPr>
          <p:cNvSpPr txBox="1">
            <a:spLocks/>
          </p:cNvSpPr>
          <p:nvPr/>
        </p:nvSpPr>
        <p:spPr>
          <a:xfrm>
            <a:off x="7437659" y="5181743"/>
            <a:ext cx="4286865" cy="47291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rgbClr val="FFFFFF"/>
                </a:solidFill>
                <a:latin typeface="Arial Black" panose="020B0A04020102020204" pitchFamily="34" charset="0"/>
              </a:rPr>
              <a:t>Computer vision</a:t>
            </a:r>
            <a:endParaRPr lang="ko-KR" altLang="en-US" sz="36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C334C3-5A6B-BB69-65CF-113B0E237701}"/>
              </a:ext>
            </a:extLst>
          </p:cNvPr>
          <p:cNvSpPr txBox="1">
            <a:spLocks/>
          </p:cNvSpPr>
          <p:nvPr/>
        </p:nvSpPr>
        <p:spPr>
          <a:xfrm>
            <a:off x="1159762" y="5181743"/>
            <a:ext cx="4286865" cy="47291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rgbClr val="FFFFFF"/>
                </a:solidFill>
                <a:latin typeface="Arial Black" panose="020B0A04020102020204" pitchFamily="34" charset="0"/>
              </a:rPr>
              <a:t>AI</a:t>
            </a:r>
            <a:endParaRPr lang="ko-KR" altLang="en-US" sz="36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4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E3B67-0F51-6E4E-D6A6-BCFD1A69C920}"/>
              </a:ext>
            </a:extLst>
          </p:cNvPr>
          <p:cNvSpPr txBox="1"/>
          <p:nvPr/>
        </p:nvSpPr>
        <p:spPr>
          <a:xfrm>
            <a:off x="1689949" y="2064906"/>
            <a:ext cx="3790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Gathering the training data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Labeling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8" descr="Outline computer vision icon isolated black Vector Image">
            <a:extLst>
              <a:ext uri="{FF2B5EF4-FFF2-40B4-BE49-F238E27FC236}">
                <a16:creationId xmlns:a16="http://schemas.microsoft.com/office/drawing/2014/main" id="{4091E29B-ECFF-F443-BFD8-040993D44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581" b="61152" l="20661" r="80891">
                        <a14:foregroundMark x1="52400" y1="16944" x2="54600" y2="16759"/>
                        <a14:foregroundMark x1="66100" y1="46667" x2="67100" y2="46667"/>
                        <a14:foregroundMark x1="31600" y1="28056" x2="32800" y2="28056"/>
                        <a14:foregroundMark x1="31600" y1="44167" x2="31600" y2="45093"/>
                        <a14:foregroundMark x1="46200" y1="57685" x2="46200" y2="57685"/>
                        <a14:foregroundMark x1="50900" y1="57685" x2="50900" y2="57685"/>
                        <a14:foregroundMark x1="54400" y1="57500" x2="54400" y2="57500"/>
                        <a14:foregroundMark x1="55000" y1="19630" x2="55000" y2="19630"/>
                        <a14:backgroundMark x1="57500" y1="36389" x2="57500" y2="36389"/>
                        <a14:backgroundMark x1="54800" y1="34815" x2="54800" y2="34815"/>
                        <a14:backgroundMark x1="54600" y1="34815" x2="54600" y2="34815"/>
                        <a14:backgroundMark x1="53600" y1="43426" x2="53600" y2="43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11010" r="11580" b="33277"/>
          <a:stretch/>
        </p:blipFill>
        <p:spPr bwMode="auto">
          <a:xfrm>
            <a:off x="6434481" y="2846439"/>
            <a:ext cx="7587756" cy="606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85836-A669-A3F5-6D2E-E34CF834CFE1}"/>
              </a:ext>
            </a:extLst>
          </p:cNvPr>
          <p:cNvSpPr txBox="1"/>
          <p:nvPr/>
        </p:nvSpPr>
        <p:spPr>
          <a:xfrm>
            <a:off x="1152893" y="1268493"/>
            <a:ext cx="527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Computer vision Tech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532FC3-A332-5D11-D768-663A4346185C}"/>
              </a:ext>
            </a:extLst>
          </p:cNvPr>
          <p:cNvCxnSpPr>
            <a:cxnSpLocks/>
          </p:cNvCxnSpPr>
          <p:nvPr/>
        </p:nvCxnSpPr>
        <p:spPr>
          <a:xfrm>
            <a:off x="0" y="1560880"/>
            <a:ext cx="9881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0D8E4A-412F-4F71-B85A-1E216461EA88}"/>
              </a:ext>
            </a:extLst>
          </p:cNvPr>
          <p:cNvSpPr txBox="1"/>
          <p:nvPr/>
        </p:nvSpPr>
        <p:spPr>
          <a:xfrm>
            <a:off x="1689948" y="3753872"/>
            <a:ext cx="3790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Stereo vision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segmentation and semantic instance segmentation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야외, 나무, 그린이(가) 표시된 사진&#10;&#10;자동 생성된 설명">
            <a:extLst>
              <a:ext uri="{FF2B5EF4-FFF2-40B4-BE49-F238E27FC236}">
                <a16:creationId xmlns:a16="http://schemas.microsoft.com/office/drawing/2014/main" id="{AA99B081-87AC-4EDE-E204-B4C130FE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6" y="-1"/>
            <a:ext cx="10493075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Gathering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81478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A0102FE-CC50-8A97-FD26-31B182524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7" y="0"/>
            <a:ext cx="10178443" cy="6913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</a:t>
            </a: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ata</a:t>
            </a:r>
          </a:p>
        </p:txBody>
      </p:sp>
    </p:spTree>
    <p:extLst>
      <p:ext uri="{BB962C8B-B14F-4D97-AF65-F5344CB8AC3E}">
        <p14:creationId xmlns:p14="http://schemas.microsoft.com/office/powerpoint/2010/main" val="368962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</a:t>
            </a: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ata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DC1320-2722-DA15-5918-CD335B7058A9}"/>
              </a:ext>
            </a:extLst>
          </p:cNvPr>
          <p:cNvCxnSpPr>
            <a:cxnSpLocks/>
          </p:cNvCxnSpPr>
          <p:nvPr/>
        </p:nvCxnSpPr>
        <p:spPr>
          <a:xfrm flipV="1">
            <a:off x="3288890" y="2074363"/>
            <a:ext cx="1696065" cy="6393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052482-4665-CA4A-2FD0-E601409A2EA1}"/>
              </a:ext>
            </a:extLst>
          </p:cNvPr>
          <p:cNvCxnSpPr>
            <a:cxnSpLocks/>
          </p:cNvCxnSpPr>
          <p:nvPr/>
        </p:nvCxnSpPr>
        <p:spPr>
          <a:xfrm>
            <a:off x="3288889" y="4144298"/>
            <a:ext cx="1696066" cy="6393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A97856-2DC3-0B0A-DDE4-33DB3D1E1313}"/>
              </a:ext>
            </a:extLst>
          </p:cNvPr>
          <p:cNvSpPr txBox="1"/>
          <p:nvPr/>
        </p:nvSpPr>
        <p:spPr>
          <a:xfrm>
            <a:off x="5220929" y="1776003"/>
            <a:ext cx="2979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- house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03473-A6DE-84FB-0F29-4ACF8595ED30}"/>
              </a:ext>
            </a:extLst>
          </p:cNvPr>
          <p:cNvSpPr txBox="1"/>
          <p:nvPr/>
        </p:nvSpPr>
        <p:spPr>
          <a:xfrm>
            <a:off x="5220929" y="4558777"/>
            <a:ext cx="2979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- sourcing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기업 | 무료 아이콘">
            <a:extLst>
              <a:ext uri="{FF2B5EF4-FFF2-40B4-BE49-F238E27FC236}">
                <a16:creationId xmlns:a16="http://schemas.microsoft.com/office/drawing/2014/main" id="{698B0406-8AD0-DA8E-42EA-D7DD8C71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33"/>
                    </a14:imgEffect>
                    <a14:imgEffect>
                      <a14:saturation sa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288" y="421365"/>
            <a:ext cx="2709275" cy="27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회사 - 무료 사업개 아이콘">
            <a:extLst>
              <a:ext uri="{FF2B5EF4-FFF2-40B4-BE49-F238E27FC236}">
                <a16:creationId xmlns:a16="http://schemas.microsoft.com/office/drawing/2014/main" id="{0EE68EDA-DA8C-6DBB-B1BB-A88D3413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40" y="4250581"/>
            <a:ext cx="2039258" cy="20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사람 - 무료 사회적인개 아이콘">
            <a:extLst>
              <a:ext uri="{FF2B5EF4-FFF2-40B4-BE49-F238E27FC236}">
                <a16:creationId xmlns:a16="http://schemas.microsoft.com/office/drawing/2014/main" id="{C46217EB-7F4B-297F-84C5-0F863351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05" y="5081997"/>
            <a:ext cx="1415540" cy="14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왼쪽 화살표 아이콘 PNG 투명 이미지 | PNG Mart">
            <a:extLst>
              <a:ext uri="{FF2B5EF4-FFF2-40B4-BE49-F238E27FC236}">
                <a16:creationId xmlns:a16="http://schemas.microsoft.com/office/drawing/2014/main" id="{0BED1706-61C2-BF42-1756-B401ADDD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24" y="4202102"/>
            <a:ext cx="1053361" cy="10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82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E12938-5F0F-1D88-0D7C-183D3AB9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7" y="-1"/>
            <a:ext cx="10549559" cy="6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Object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16451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42A0F4-D8EB-F45B-E5DC-B32D4B20EEA4}"/>
              </a:ext>
            </a:extLst>
          </p:cNvPr>
          <p:cNvSpPr/>
          <p:nvPr/>
        </p:nvSpPr>
        <p:spPr>
          <a:xfrm>
            <a:off x="-206477" y="-324465"/>
            <a:ext cx="2220034" cy="7801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E12938-5F0F-1D88-0D7C-183D3AB9A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57" y="-1"/>
            <a:ext cx="10549559" cy="6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320E11-9CE9-2BB9-915C-A500EEBF5D52}"/>
              </a:ext>
            </a:extLst>
          </p:cNvPr>
          <p:cNvSpPr/>
          <p:nvPr/>
        </p:nvSpPr>
        <p:spPr>
          <a:xfrm>
            <a:off x="1997515" y="-324465"/>
            <a:ext cx="11584456" cy="82738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A3FB-835A-609D-2096-9BC15C872300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Object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6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02DE1-58F0-B3DE-EB6D-388A62C8EEB3}"/>
              </a:ext>
            </a:extLst>
          </p:cNvPr>
          <p:cNvSpPr txBox="1"/>
          <p:nvPr/>
        </p:nvSpPr>
        <p:spPr>
          <a:xfrm>
            <a:off x="4233591" y="1129992"/>
            <a:ext cx="502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Image classification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36314-F45E-1912-DAD3-BCBC4F436AD7}"/>
              </a:ext>
            </a:extLst>
          </p:cNvPr>
          <p:cNvSpPr txBox="1"/>
          <p:nvPr/>
        </p:nvSpPr>
        <p:spPr>
          <a:xfrm>
            <a:off x="4233591" y="4401739"/>
            <a:ext cx="502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Image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</a:rPr>
              <a:t>localization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90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141</Words>
  <Application>Microsoft Office PowerPoint</Application>
  <PresentationFormat>와이드스크린</PresentationFormat>
  <Paragraphs>49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IBM Plex Sans KR</vt:lpstr>
      <vt:lpstr>맑은 고딕</vt:lpstr>
      <vt:lpstr>Arial</vt:lpstr>
      <vt:lpstr>Arial Black</vt:lpstr>
      <vt:lpstr>Calibri</vt:lpstr>
      <vt:lpstr>Office 테마</vt:lpstr>
      <vt:lpstr>Computer vision in autonomous vehicles</vt:lpstr>
      <vt:lpstr>What is Computer Vision?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challenges in autonomous vehicles</dc:title>
  <dc:creator>이현주</dc:creator>
  <cp:lastModifiedBy>이현주</cp:lastModifiedBy>
  <cp:revision>17</cp:revision>
  <dcterms:created xsi:type="dcterms:W3CDTF">2023-05-07T14:53:00Z</dcterms:created>
  <dcterms:modified xsi:type="dcterms:W3CDTF">2023-05-08T03:26:20Z</dcterms:modified>
</cp:coreProperties>
</file>